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2" autoAdjust="0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11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4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p3cqacelWis?feature=oembed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8626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Os 7 Hábitos das </a:t>
            </a:r>
            <a:r>
              <a:rPr lang="en-US" sz="61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Pessoas</a:t>
            </a: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61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Altamente</a:t>
            </a: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Eficazes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663440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pt-BR" sz="16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Baseado no livro de Stephen R. </a:t>
            </a:r>
            <a:r>
              <a:rPr lang="pt-BR" sz="2400" dirty="0" err="1">
                <a:solidFill>
                  <a:schemeClr val="bg1"/>
                </a:solidFill>
              </a:rPr>
              <a:t>Covey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Desenvolver hábitos que aumentam a eficácia pessoal e profissional.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Aplicação prática para coordenadores, líderes e membros de equipes.</a:t>
            </a:r>
          </a:p>
        </p:txBody>
      </p:sp>
      <p:pic>
        <p:nvPicPr>
          <p:cNvPr id="6" name="Copy of Slide 1">
            <a:hlinkClick r:id="" action="ppaction://media"/>
            <a:extLst>
              <a:ext uri="{FF2B5EF4-FFF2-40B4-BE49-F238E27FC236}">
                <a16:creationId xmlns:a16="http://schemas.microsoft.com/office/drawing/2014/main" id="{D6B5655E-0D5F-25E9-B20C-7702CE5249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840855"/>
            <a:ext cx="1388745" cy="1388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747" y="998460"/>
            <a:ext cx="58465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t-BR" sz="4800" dirty="0">
                <a:solidFill>
                  <a:schemeClr val="bg1"/>
                </a:solidFill>
              </a:rPr>
              <a:t>Aplique os 7 Hábitos e Transforme Sua Equipe!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0160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2000" dirty="0">
                <a:solidFill>
                  <a:schemeClr val="bg1"/>
                </a:solidFill>
              </a:rPr>
              <a:t>Os </a:t>
            </a:r>
            <a:r>
              <a:rPr lang="pt-BR" sz="2000" b="1" dirty="0">
                <a:solidFill>
                  <a:schemeClr val="bg1"/>
                </a:solidFill>
              </a:rPr>
              <a:t>7 Hábitos</a:t>
            </a:r>
            <a:r>
              <a:rPr lang="pt-BR" sz="2000" dirty="0">
                <a:solidFill>
                  <a:schemeClr val="bg1"/>
                </a:solidFill>
              </a:rPr>
              <a:t> de Stephen </a:t>
            </a:r>
            <a:r>
              <a:rPr lang="pt-BR" sz="2000" dirty="0" err="1">
                <a:solidFill>
                  <a:schemeClr val="bg1"/>
                </a:solidFill>
              </a:rPr>
              <a:t>Covey</a:t>
            </a:r>
            <a:r>
              <a:rPr lang="pt-BR" sz="2000" dirty="0">
                <a:solidFill>
                  <a:schemeClr val="bg1"/>
                </a:solidFill>
              </a:rPr>
              <a:t> são poderosos tanto para coordenadores quanto para membros de equipe. Ao aplicar esses hábitos, todos podemos nos tornar mais eficazes, melhorar o trabalho em equipe e alcançar resultados excepcionais!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slide 10">
            <a:hlinkClick r:id="" action="ppaction://media"/>
            <a:extLst>
              <a:ext uri="{FF2B5EF4-FFF2-40B4-BE49-F238E27FC236}">
                <a16:creationId xmlns:a16="http://schemas.microsoft.com/office/drawing/2014/main" id="{03284812-1585-327D-DE20-BFD26C0498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7180" y="5817783"/>
            <a:ext cx="2411817" cy="24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225" y="6176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t-BR" sz="4000" dirty="0">
                <a:solidFill>
                  <a:schemeClr val="bg1"/>
                </a:solidFill>
              </a:rPr>
              <a:t>Hábito 1 - Seja Proativo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843939" y="2850237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22FB2F-406E-3D4D-59AE-DB4ED08D6D27}"/>
              </a:ext>
            </a:extLst>
          </p:cNvPr>
          <p:cNvSpPr txBox="1"/>
          <p:nvPr/>
        </p:nvSpPr>
        <p:spPr>
          <a:xfrm>
            <a:off x="856225" y="1857826"/>
            <a:ext cx="734434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</a:rPr>
              <a:t>Ser proativo significa tomar a iniciativa e assumir a responsabilidade por suas ações, sem esperar que as coisas aconteçam. Isso é especialmente importante para coordenadores e membros da equipe, pois ajuda a prevenir problemas antes que se tornem grandes.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b="1" dirty="0">
                <a:solidFill>
                  <a:schemeClr val="bg1"/>
                </a:solidFill>
              </a:rPr>
              <a:t>Para Coordenadores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Antecipe problemas</a:t>
            </a:r>
            <a:r>
              <a:rPr lang="pt-BR" dirty="0">
                <a:solidFill>
                  <a:schemeClr val="bg1"/>
                </a:solidFill>
              </a:rPr>
              <a:t>: Identifique desafios antes que se tornem urgentes e crie planos para resolvê-los.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Encoraje a iniciativa</a:t>
            </a:r>
            <a:r>
              <a:rPr lang="pt-BR" dirty="0">
                <a:solidFill>
                  <a:schemeClr val="bg1"/>
                </a:solidFill>
              </a:rPr>
              <a:t>: Dê autonomia à equipe para tomar decisões e buscar soluções.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Em vez de culpar fatores externos, sempre procure maneiras de agir e melhorar as situações.</a:t>
            </a:r>
          </a:p>
          <a:p>
            <a:pPr algn="just"/>
            <a:r>
              <a:rPr lang="pt-BR" b="1" dirty="0">
                <a:solidFill>
                  <a:schemeClr val="bg1"/>
                </a:solidFill>
              </a:rPr>
              <a:t>Para Membros da Equipe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Seja responsável</a:t>
            </a:r>
            <a:r>
              <a:rPr lang="pt-BR" dirty="0">
                <a:solidFill>
                  <a:schemeClr val="bg1"/>
                </a:solidFill>
              </a:rPr>
              <a:t>: Em vez de esperar instruções, tome a iniciativa de começar tarefas.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Comunique-se de forma proativa</a:t>
            </a:r>
            <a:r>
              <a:rPr lang="pt-BR" dirty="0">
                <a:solidFill>
                  <a:schemeClr val="bg1"/>
                </a:solidFill>
              </a:rPr>
              <a:t>: Informe aos coordenadores sobre os progressos e desafios que você está enfrentando.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Identifique pequenas ações que você pode tomar para evitar problemas maiores no futuro.</a:t>
            </a:r>
          </a:p>
        </p:txBody>
      </p:sp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029F62AF-7834-D0EB-4838-2FD868B411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910466"/>
            <a:ext cx="1302925" cy="13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558641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pt-BR" sz="4000" dirty="0">
                <a:solidFill>
                  <a:schemeClr val="bg1"/>
                </a:solidFill>
              </a:rPr>
              <a:t>Hábito 2 - Comece com o Objetivo em Mente</a:t>
            </a:r>
            <a:endParaRPr lang="en-US" sz="3950" dirty="0">
              <a:solidFill>
                <a:schemeClr val="bg1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6212D9-658D-8153-B789-00A6340BF07E}"/>
              </a:ext>
            </a:extLst>
          </p:cNvPr>
          <p:cNvSpPr txBox="1"/>
          <p:nvPr/>
        </p:nvSpPr>
        <p:spPr>
          <a:xfrm>
            <a:off x="6196965" y="2018704"/>
            <a:ext cx="783835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</a:rPr>
              <a:t>Pessoas eficazes sabem exatamente onde querem chegar e alinham suas ações para alcançar esses objetivos. Isso vale tanto para coordenadores quanto para membros da equipe.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b="1" dirty="0">
                <a:solidFill>
                  <a:schemeClr val="bg1"/>
                </a:solidFill>
              </a:rPr>
              <a:t>Para Coordenadores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Defina metas claras</a:t>
            </a:r>
            <a:r>
              <a:rPr lang="pt-BR" dirty="0">
                <a:solidFill>
                  <a:schemeClr val="bg1"/>
                </a:solidFill>
              </a:rPr>
              <a:t>: Comunique claramente os objetivos da equipe e como cada membro pode contribuir para alcançá-los.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Visualize o sucesso</a:t>
            </a:r>
            <a:r>
              <a:rPr lang="pt-BR" dirty="0">
                <a:solidFill>
                  <a:schemeClr val="bg1"/>
                </a:solidFill>
              </a:rPr>
              <a:t>: Ajude sua equipe a visualizar o sucesso e o impacto que suas metas terão na organização.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Sempre alinhe as atividades do dia a dia com os objetivos de longo prazo.</a:t>
            </a:r>
          </a:p>
          <a:p>
            <a:pPr algn="just"/>
            <a:r>
              <a:rPr lang="pt-BR" b="1" dirty="0">
                <a:solidFill>
                  <a:schemeClr val="bg1"/>
                </a:solidFill>
              </a:rPr>
              <a:t>Para Membros da Equipe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Entenda os objetivos</a:t>
            </a:r>
            <a:r>
              <a:rPr lang="pt-BR" dirty="0">
                <a:solidFill>
                  <a:schemeClr val="bg1"/>
                </a:solidFill>
              </a:rPr>
              <a:t>: Conheça as metas da sua equipe e de que forma seu trabalho contribui para alcançá-las.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Visualize suas conquistas</a:t>
            </a:r>
            <a:r>
              <a:rPr lang="pt-BR" dirty="0">
                <a:solidFill>
                  <a:schemeClr val="bg1"/>
                </a:solidFill>
              </a:rPr>
              <a:t>: Tenha sempre em mente os resultados finais que você quer alcançar.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Pergunte-se: "Qual é o objetivo principal dessa tarefa?" para garantir que suas ações estão alinhadas.</a:t>
            </a:r>
          </a:p>
        </p:txBody>
      </p:sp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7BD0D430-AB6C-1912-8CE2-A0F1C39460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6400" y="6960869"/>
            <a:ext cx="1268731" cy="1268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87258" y="2642711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587258" y="6206371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0A333EB-7FBD-24B2-E7CB-34F50915C1C1}"/>
              </a:ext>
            </a:extLst>
          </p:cNvPr>
          <p:cNvSpPr txBox="1"/>
          <p:nvPr/>
        </p:nvSpPr>
        <p:spPr>
          <a:xfrm>
            <a:off x="6221729" y="704280"/>
            <a:ext cx="75668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Hábito 3 – Priorize e Organize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9EBEF0-73DE-D981-FCDA-41E86629EDB6}"/>
              </a:ext>
            </a:extLst>
          </p:cNvPr>
          <p:cNvSpPr txBox="1"/>
          <p:nvPr/>
        </p:nvSpPr>
        <p:spPr>
          <a:xfrm>
            <a:off x="6221729" y="1576397"/>
            <a:ext cx="79732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</a:rPr>
              <a:t>Organizar o tempo e as tarefas de acordo com sua </a:t>
            </a:r>
            <a:r>
              <a:rPr lang="pt-BR" sz="2000" b="1" dirty="0">
                <a:solidFill>
                  <a:schemeClr val="bg1"/>
                </a:solidFill>
              </a:rPr>
              <a:t>importância</a:t>
            </a:r>
            <a:r>
              <a:rPr lang="pt-BR" sz="2000" dirty="0">
                <a:solidFill>
                  <a:schemeClr val="bg1"/>
                </a:solidFill>
              </a:rPr>
              <a:t> e não com a </a:t>
            </a:r>
            <a:r>
              <a:rPr lang="pt-BR" sz="2000" b="1" dirty="0">
                <a:solidFill>
                  <a:schemeClr val="bg1"/>
                </a:solidFill>
              </a:rPr>
              <a:t>urgência</a:t>
            </a:r>
            <a:r>
              <a:rPr lang="pt-BR" sz="2000" dirty="0">
                <a:solidFill>
                  <a:schemeClr val="bg1"/>
                </a:solidFill>
              </a:rPr>
              <a:t> é essencial para o sucesso. Este hábito é vital para coordenadores e membros da equipe que buscam produtividade e eficiência.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CFA924-B9E0-812B-B3B8-F597358B0647}"/>
              </a:ext>
            </a:extLst>
          </p:cNvPr>
          <p:cNvSpPr txBox="1"/>
          <p:nvPr/>
        </p:nvSpPr>
        <p:spPr>
          <a:xfrm>
            <a:off x="6221729" y="2782107"/>
            <a:ext cx="7973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Para Coordenadores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Priorize as tarefas estratégicas</a:t>
            </a:r>
            <a:r>
              <a:rPr lang="pt-BR" dirty="0">
                <a:solidFill>
                  <a:schemeClr val="bg1"/>
                </a:solidFill>
              </a:rPr>
              <a:t>: Concentre-se nas tarefas que realmente fazem a diferença e ajudam sua equipe a avançar em direção aos objetivos.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Delegue eficientemente</a:t>
            </a:r>
            <a:r>
              <a:rPr lang="pt-BR" dirty="0">
                <a:solidFill>
                  <a:schemeClr val="bg1"/>
                </a:solidFill>
              </a:rPr>
              <a:t>: Delegue tarefas de forma inteligente, garantindo que os membros da equipe estejam focados no que é mais importante.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Use ferramentas de gestão de tempo, como listas de tarefas e planejamento semanal, para manter o foco.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573B50B-6304-045F-5D72-5F76A730EADF}"/>
              </a:ext>
            </a:extLst>
          </p:cNvPr>
          <p:cNvSpPr txBox="1"/>
          <p:nvPr/>
        </p:nvSpPr>
        <p:spPr>
          <a:xfrm>
            <a:off x="6221729" y="4962501"/>
            <a:ext cx="7973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Para Membros da Equipe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Faça uma lista de prioridades</a:t>
            </a:r>
            <a:r>
              <a:rPr lang="pt-BR" dirty="0">
                <a:solidFill>
                  <a:schemeClr val="bg1"/>
                </a:solidFill>
              </a:rPr>
              <a:t>: Sempre comece com as tarefas mais importantes antes de se ocupar com as urgentes, mas menos impactantes.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Aprenda a dizer não</a:t>
            </a:r>
            <a:r>
              <a:rPr lang="pt-BR" dirty="0">
                <a:solidFill>
                  <a:schemeClr val="bg1"/>
                </a:solidFill>
              </a:rPr>
              <a:t>: Evite se sobrecarregar com atividades que não contribuem para os objetivos da equipe.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Use a regra 80/20: 80% do seu valor vem de 20% das suas tarefas. Foque nesses 20%.</a:t>
            </a:r>
          </a:p>
        </p:txBody>
      </p:sp>
      <p:pic>
        <p:nvPicPr>
          <p:cNvPr id="3" name="slide 4">
            <a:hlinkClick r:id="" action="ppaction://media"/>
            <a:extLst>
              <a:ext uri="{FF2B5EF4-FFF2-40B4-BE49-F238E27FC236}">
                <a16:creationId xmlns:a16="http://schemas.microsoft.com/office/drawing/2014/main" id="{0311C76C-B065-F9B9-655A-6CFB3B562D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6400" y="6919474"/>
            <a:ext cx="1274164" cy="1274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33CADCB9-78F9-4419-E8EB-E9E4B491B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3452813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041160" y="362688"/>
            <a:ext cx="6494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t-BR" sz="4000" dirty="0">
                <a:solidFill>
                  <a:schemeClr val="bg1"/>
                </a:solidFill>
              </a:rPr>
              <a:t>Hábito 4 - Pense Ganha-Ganha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312754" y="3807142"/>
            <a:ext cx="4392240" cy="4247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sz="2800" dirty="0">
                <a:solidFill>
                  <a:schemeClr val="bg1"/>
                </a:solidFill>
              </a:rPr>
              <a:t>Buscar soluções que beneficiem todas as partes envolvidas promove a colaboração e a confiança. Esse hábito é fundamental para criar um ambiente saudável e produtivo.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427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Para </a:t>
            </a:r>
            <a:r>
              <a:rPr lang="en-US" sz="2000" b="1" dirty="0" err="1">
                <a:solidFill>
                  <a:schemeClr val="bg1"/>
                </a:solidFill>
              </a:rPr>
              <a:t>Coordenadores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83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F2F0F4"/>
                </a:solidFill>
              </a:rPr>
              <a:t>Para </a:t>
            </a:r>
            <a:r>
              <a:rPr lang="en-US" sz="2000" b="1" dirty="0" err="1">
                <a:solidFill>
                  <a:srgbClr val="F2F0F4"/>
                </a:solidFill>
              </a:rPr>
              <a:t>Membros</a:t>
            </a:r>
            <a:r>
              <a:rPr lang="en-US" sz="2000" b="1" dirty="0">
                <a:solidFill>
                  <a:srgbClr val="F2F0F4"/>
                </a:solidFill>
              </a:rPr>
              <a:t> da Equipe</a:t>
            </a:r>
            <a:endParaRPr lang="en-US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7695C3B-D472-EEEB-4A45-D9543994A808}"/>
              </a:ext>
            </a:extLst>
          </p:cNvPr>
          <p:cNvSpPr txBox="1"/>
          <p:nvPr/>
        </p:nvSpPr>
        <p:spPr>
          <a:xfrm>
            <a:off x="5299472" y="3807143"/>
            <a:ext cx="3978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Busque soluções colaborativas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Ao tomar decisões, leve em consideração as necessidades de toda a equipe e da organização.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Promova uma cultura de confiança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Incentive a transparência e a honestidade dentro da equipe, criando um ambiente de confiança mútua.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Dica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Resolva conflitos de forma justa e busque um equilíbrio entre as necessidades de todos. 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053760-F0A7-C184-B86C-8E60C868D374}"/>
              </a:ext>
            </a:extLst>
          </p:cNvPr>
          <p:cNvSpPr txBox="1"/>
          <p:nvPr/>
        </p:nvSpPr>
        <p:spPr>
          <a:xfrm>
            <a:off x="10046238" y="3807143"/>
            <a:ext cx="39781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Adote a mentalidade de colaboração: 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Em vez de competir, procure ajudar seus colegas e alcançar um resultado que beneficie a todos.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altLang="pt-BR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Comunique-se de forma aberta e honesta: 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Compartilhe suas ideias e desafios com a equipe, buscando soluções que beneficiem o grupo.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altLang="pt-BR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Dica: 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Quando resolver um conflito, pense no bem coletivo, e não apenas nos seus interesses. 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slide 5">
            <a:hlinkClick r:id="" action="ppaction://media"/>
            <a:extLst>
              <a:ext uri="{FF2B5EF4-FFF2-40B4-BE49-F238E27FC236}">
                <a16:creationId xmlns:a16="http://schemas.microsoft.com/office/drawing/2014/main" id="{79C510DC-8D50-2E23-A87D-5E651502F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773" y="6956998"/>
            <a:ext cx="1272602" cy="1272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2663" y="360664"/>
            <a:ext cx="8677816" cy="2005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t-BR" sz="4000" dirty="0">
                <a:solidFill>
                  <a:schemeClr val="bg1"/>
                </a:solidFill>
              </a:rPr>
              <a:t>Hábito 5 - Procure Primeiro Compreender, Depois Ser Compreendido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A17D09E-70A2-8BA9-C8B3-DF4F0CB288D5}"/>
              </a:ext>
            </a:extLst>
          </p:cNvPr>
          <p:cNvSpPr txBox="1"/>
          <p:nvPr/>
        </p:nvSpPr>
        <p:spPr>
          <a:xfrm>
            <a:off x="6207417" y="1934222"/>
            <a:ext cx="76293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</a:rPr>
              <a:t>Antes de falar ou tomar uma decisão, é fundamental ouvir e compreender o ponto de vista dos outros. Este hábito ajuda a melhorar a comunicação e a aumentar a eficácia no trabalho em equipe.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DD38219-E62A-2A97-E1A0-3696712212F4}"/>
              </a:ext>
            </a:extLst>
          </p:cNvPr>
          <p:cNvSpPr txBox="1"/>
          <p:nvPr/>
        </p:nvSpPr>
        <p:spPr>
          <a:xfrm>
            <a:off x="6356915" y="3099137"/>
            <a:ext cx="7629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Para Coordenadores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Pratique a escuta ativa</a:t>
            </a:r>
            <a:r>
              <a:rPr lang="pt-BR" dirty="0">
                <a:solidFill>
                  <a:schemeClr val="bg1"/>
                </a:solidFill>
              </a:rPr>
              <a:t>: Dedique tempo para realmente ouvir o que sua equipe tem a dizer, mostrando que você valoriza suas opiniões.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Estabeleça canais de comunicação abertos</a:t>
            </a:r>
            <a:r>
              <a:rPr lang="pt-BR" dirty="0">
                <a:solidFill>
                  <a:schemeClr val="bg1"/>
                </a:solidFill>
              </a:rPr>
              <a:t>: Crie um ambiente onde todos se sintam à vontade para compartilhar ideias e preocupações.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Pergunte mais do que fale. Isso vai ajudar a entender melhor as necessidades da sua equipe.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CCF8E71-8723-FE7E-43C9-767987177C5B}"/>
              </a:ext>
            </a:extLst>
          </p:cNvPr>
          <p:cNvSpPr txBox="1"/>
          <p:nvPr/>
        </p:nvSpPr>
        <p:spPr>
          <a:xfrm>
            <a:off x="6356915" y="5307936"/>
            <a:ext cx="7629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Para Membros da Equipe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Ouça com empatia</a:t>
            </a:r>
            <a:r>
              <a:rPr lang="pt-BR" dirty="0">
                <a:solidFill>
                  <a:schemeClr val="bg1"/>
                </a:solidFill>
              </a:rPr>
              <a:t>: Antes de reagir, escute atentamente o que os outros estão dizendo e busque entender suas perspectivas.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Comunique-se de forma clara</a:t>
            </a:r>
            <a:r>
              <a:rPr lang="pt-BR" dirty="0">
                <a:solidFill>
                  <a:schemeClr val="bg1"/>
                </a:solidFill>
              </a:rPr>
              <a:t>: Quando for necessário, explique seus pontos de vista de forma objetiva e clara.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Utilize a técnica "espelhamento" para garantir que você entendeu corretamente a mensagem do outro.</a:t>
            </a:r>
          </a:p>
        </p:txBody>
      </p:sp>
      <p:pic>
        <p:nvPicPr>
          <p:cNvPr id="4" name="slide 6">
            <a:hlinkClick r:id="" action="ppaction://media"/>
            <a:extLst>
              <a:ext uri="{FF2B5EF4-FFF2-40B4-BE49-F238E27FC236}">
                <a16:creationId xmlns:a16="http://schemas.microsoft.com/office/drawing/2014/main" id="{95665B68-6ACB-0747-F628-FDA62D0CFC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6400" y="7024453"/>
            <a:ext cx="1205147" cy="120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651" y="530900"/>
            <a:ext cx="481619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pt-BR" sz="4000" dirty="0">
                <a:solidFill>
                  <a:schemeClr val="bg1"/>
                </a:solidFill>
              </a:rPr>
              <a:t>Hábito 6 - Crie Sinergia</a:t>
            </a:r>
            <a:endParaRPr lang="en-US" sz="3750" dirty="0">
              <a:solidFill>
                <a:schemeClr val="bg1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340" y="7439046"/>
            <a:ext cx="357859" cy="3578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10447" y="7079632"/>
            <a:ext cx="1338318" cy="23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DCD7E5"/>
                </a:solidFill>
                <a:ea typeface="Montserrat" pitchFamily="34" charset="-122"/>
                <a:cs typeface="Montserrat" pitchFamily="34" charset="-120"/>
              </a:rPr>
              <a:t>Trabalho em Equipe</a:t>
            </a:r>
            <a:endParaRPr lang="en-US" sz="1600" b="1" dirty="0"/>
          </a:p>
        </p:txBody>
      </p:sp>
      <p:sp>
        <p:nvSpPr>
          <p:cNvPr id="6" name="Text 2"/>
          <p:cNvSpPr/>
          <p:nvPr/>
        </p:nvSpPr>
        <p:spPr>
          <a:xfrm>
            <a:off x="6160651" y="177925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pt-BR" sz="2000" dirty="0">
                <a:solidFill>
                  <a:schemeClr val="bg1"/>
                </a:solidFill>
              </a:rPr>
              <a:t>A sinergia é o trabalho em equipe cria algo maior do que a soma das partes. Para coordenadores e membros da equipe, ela resulta em uma colaboração produtiva e inovadora.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3072" y="7439046"/>
            <a:ext cx="357859" cy="3578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57822" y="7085206"/>
            <a:ext cx="2340058" cy="376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DCD7E5"/>
                </a:solidFill>
                <a:ea typeface="Montserrat" pitchFamily="34" charset="-122"/>
                <a:cs typeface="Montserrat" pitchFamily="34" charset="-120"/>
              </a:rPr>
              <a:t>Inovação e Criatividade</a:t>
            </a:r>
            <a:endParaRPr lang="en-US" sz="1600" b="1" dirty="0"/>
          </a:p>
        </p:txBody>
      </p:sp>
      <p:sp>
        <p:nvSpPr>
          <p:cNvPr id="9" name="Text 4"/>
          <p:cNvSpPr/>
          <p:nvPr/>
        </p:nvSpPr>
        <p:spPr>
          <a:xfrm>
            <a:off x="61606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9288" y="7439046"/>
            <a:ext cx="357859" cy="3578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781040" y="7083743"/>
            <a:ext cx="241931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DCD7E5"/>
                </a:solidFill>
                <a:ea typeface="Montserrat" pitchFamily="34" charset="-122"/>
                <a:cs typeface="Montserrat" pitchFamily="34" charset="-120"/>
              </a:rPr>
              <a:t>Resultados Excepcionais</a:t>
            </a:r>
            <a:endParaRPr lang="en-US" sz="1600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87240A-B6A5-2787-12EB-E98E71BE02CE}"/>
              </a:ext>
            </a:extLst>
          </p:cNvPr>
          <p:cNvSpPr txBox="1"/>
          <p:nvPr/>
        </p:nvSpPr>
        <p:spPr>
          <a:xfrm>
            <a:off x="6160651" y="2960622"/>
            <a:ext cx="35929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Para Coordenadores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Fomente a colaboração</a:t>
            </a:r>
            <a:r>
              <a:rPr lang="pt-BR" dirty="0">
                <a:solidFill>
                  <a:schemeClr val="bg1"/>
                </a:solidFill>
              </a:rPr>
              <a:t>: Crie oportunidades para sua equipe trabalhar junta e valorize as contribuições individuais.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Lidere pelo exemplo</a:t>
            </a:r>
            <a:r>
              <a:rPr lang="pt-BR" dirty="0">
                <a:solidFill>
                  <a:schemeClr val="bg1"/>
                </a:solidFill>
              </a:rPr>
              <a:t>: Mostre como a colaboração pode gerar resultados incríveis.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Organize reuniões de brainstorming para explorar novas ideias e soluções criativas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1A394A-6F46-B99F-DE9E-DA5F20CBA9DC}"/>
              </a:ext>
            </a:extLst>
          </p:cNvPr>
          <p:cNvSpPr txBox="1"/>
          <p:nvPr/>
        </p:nvSpPr>
        <p:spPr>
          <a:xfrm>
            <a:off x="10363200" y="2960622"/>
            <a:ext cx="35929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Para Membros da Equipe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Compartilhe conhecimentos</a:t>
            </a:r>
            <a:r>
              <a:rPr lang="pt-BR" dirty="0">
                <a:solidFill>
                  <a:schemeClr val="bg1"/>
                </a:solidFill>
              </a:rPr>
              <a:t>: Divida suas ideias e ajude os outros a resolver problemas.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Valorize a diversidade de pensamentos</a:t>
            </a:r>
            <a:r>
              <a:rPr lang="pt-BR" dirty="0">
                <a:solidFill>
                  <a:schemeClr val="bg1"/>
                </a:solidFill>
              </a:rPr>
              <a:t>: Reconheça que diferentes pontos de vista podem gerar soluções mais eficazes.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Sempre busque o melhor resultado para o time, não apenas para você.</a:t>
            </a:r>
          </a:p>
        </p:txBody>
      </p:sp>
      <p:pic>
        <p:nvPicPr>
          <p:cNvPr id="12" name="slide 7">
            <a:hlinkClick r:id="" action="ppaction://media"/>
            <a:extLst>
              <a:ext uri="{FF2B5EF4-FFF2-40B4-BE49-F238E27FC236}">
                <a16:creationId xmlns:a16="http://schemas.microsoft.com/office/drawing/2014/main" id="{BDD9A429-58DA-370E-2C3A-D8437414A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09824" y="6842156"/>
            <a:ext cx="1338318" cy="1338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231" y="746998"/>
            <a:ext cx="5016460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pt-BR" sz="4000" dirty="0">
                <a:solidFill>
                  <a:schemeClr val="bg1"/>
                </a:solidFill>
              </a:rPr>
              <a:t>Hábito 7 - Afine o Instrumento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1708203" y="6850858"/>
            <a:ext cx="451366" cy="451366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879534" y="6925986"/>
            <a:ext cx="10870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360190" y="6850858"/>
            <a:ext cx="153971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Renovação Física</a:t>
            </a:r>
            <a:endParaRPr lang="en-US" sz="1400" b="1" dirty="0"/>
          </a:p>
        </p:txBody>
      </p:sp>
      <p:sp>
        <p:nvSpPr>
          <p:cNvPr id="8" name="Shape 5"/>
          <p:cNvSpPr/>
          <p:nvPr/>
        </p:nvSpPr>
        <p:spPr>
          <a:xfrm>
            <a:off x="1705139" y="7556306"/>
            <a:ext cx="451366" cy="451366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845275" y="7631435"/>
            <a:ext cx="17097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2357126" y="7556305"/>
            <a:ext cx="1788436" cy="364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Renovação Mental</a:t>
            </a:r>
            <a:endParaRPr lang="en-US" sz="1400" b="1" dirty="0"/>
          </a:p>
        </p:txBody>
      </p:sp>
      <p:sp>
        <p:nvSpPr>
          <p:cNvPr id="12" name="Shape 9"/>
          <p:cNvSpPr/>
          <p:nvPr/>
        </p:nvSpPr>
        <p:spPr>
          <a:xfrm>
            <a:off x="4341287" y="6854794"/>
            <a:ext cx="451366" cy="451366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482019" y="6929922"/>
            <a:ext cx="16978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993273" y="6854794"/>
            <a:ext cx="278235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Renovação Social/Emocional</a:t>
            </a:r>
            <a:endParaRPr lang="en-US" sz="1400" b="1" dirty="0"/>
          </a:p>
        </p:txBody>
      </p:sp>
      <p:sp>
        <p:nvSpPr>
          <p:cNvPr id="16" name="Shape 13"/>
          <p:cNvSpPr/>
          <p:nvPr/>
        </p:nvSpPr>
        <p:spPr>
          <a:xfrm>
            <a:off x="4359147" y="7556306"/>
            <a:ext cx="451366" cy="451366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485353" y="7631435"/>
            <a:ext cx="19895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5011133" y="7556306"/>
            <a:ext cx="262163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Renovação Espiritual</a:t>
            </a:r>
            <a:endParaRPr lang="en-US" sz="1400" b="1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50ABAB-70F4-49EA-4539-DA45403E6156}"/>
              </a:ext>
            </a:extLst>
          </p:cNvPr>
          <p:cNvSpPr txBox="1"/>
          <p:nvPr/>
        </p:nvSpPr>
        <p:spPr>
          <a:xfrm>
            <a:off x="501611" y="1751763"/>
            <a:ext cx="83492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</a:rPr>
              <a:t>Para ser eficaz a longo prazo, é preciso cuidar de si mesmo e investir em seu desenvolvimento contínuo. Isso se aplica tanto ao coordenador quanto aos membros da equipe.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406E8F9-D089-4B4E-116D-8C57DD7ED55C}"/>
              </a:ext>
            </a:extLst>
          </p:cNvPr>
          <p:cNvSpPr txBox="1"/>
          <p:nvPr/>
        </p:nvSpPr>
        <p:spPr>
          <a:xfrm>
            <a:off x="555962" y="2953996"/>
            <a:ext cx="37885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Para Coordenadores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Incentive o desenvolvimento contínuo</a:t>
            </a:r>
            <a:r>
              <a:rPr lang="pt-BR" dirty="0">
                <a:solidFill>
                  <a:schemeClr val="bg1"/>
                </a:solidFill>
              </a:rPr>
              <a:t>: Ofereça oportunidades para que sua equipe aprenda e cresça, como treinamentos, workshops e cursos.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Cuide do seu bem-estar</a:t>
            </a:r>
            <a:r>
              <a:rPr lang="pt-BR" dirty="0">
                <a:solidFill>
                  <a:schemeClr val="bg1"/>
                </a:solidFill>
              </a:rPr>
              <a:t>: Como líder, é fundamental que você também cuide da sua saúde física, emocional e mental.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Pratique o equilíbrio entre vida pessoal e profissional para ser mais eficaz no trabalho.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989953-B5C4-9245-5BDE-F7FF921C758F}"/>
              </a:ext>
            </a:extLst>
          </p:cNvPr>
          <p:cNvSpPr txBox="1"/>
          <p:nvPr/>
        </p:nvSpPr>
        <p:spPr>
          <a:xfrm>
            <a:off x="4752830" y="2953996"/>
            <a:ext cx="37885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Para Membros da Equipe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Invista em si mesmo</a:t>
            </a:r>
            <a:r>
              <a:rPr lang="pt-BR" dirty="0">
                <a:solidFill>
                  <a:schemeClr val="bg1"/>
                </a:solidFill>
              </a:rPr>
              <a:t>: Busque sempre melhorar suas habilidades técnicas e comportamentais.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Tire pausas regulares</a:t>
            </a:r>
            <a:r>
              <a:rPr lang="pt-BR" dirty="0">
                <a:solidFill>
                  <a:schemeClr val="bg1"/>
                </a:solidFill>
              </a:rPr>
              <a:t>: Reserve momentos para relaxar, recarregar suas energias e evitar o burnout.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Dica</a:t>
            </a:r>
            <a:r>
              <a:rPr lang="pt-BR" dirty="0">
                <a:solidFill>
                  <a:schemeClr val="bg1"/>
                </a:solidFill>
              </a:rPr>
              <a:t>: Desenvolva uma rotina de autocuidado, incluindo exercícios, alimentação saudável e descanso.</a:t>
            </a:r>
          </a:p>
        </p:txBody>
      </p:sp>
      <p:pic>
        <p:nvPicPr>
          <p:cNvPr id="7" name="slide 8">
            <a:hlinkClick r:id="" action="ppaction://media"/>
            <a:extLst>
              <a:ext uri="{FF2B5EF4-FFF2-40B4-BE49-F238E27FC236}">
                <a16:creationId xmlns:a16="http://schemas.microsoft.com/office/drawing/2014/main" id="{D9B5B1FF-8127-8B24-60D1-9FBC12A7C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929922"/>
            <a:ext cx="1326774" cy="1326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ea typeface="Montserrat" pitchFamily="34" charset="-122"/>
                <a:cs typeface="Montserrat" pitchFamily="34" charset="-120"/>
              </a:rPr>
              <a:t>Conclusão: </a:t>
            </a:r>
            <a:r>
              <a:rPr lang="pt-BR" sz="4800" dirty="0">
                <a:solidFill>
                  <a:schemeClr val="bg1"/>
                </a:solidFill>
              </a:rPr>
              <a:t>Aplique os 7 Hábitos e Transforme Sua Equipe!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pt-BR" sz="2000" dirty="0">
                <a:solidFill>
                  <a:schemeClr val="bg1"/>
                </a:solidFill>
              </a:rPr>
              <a:t>Os </a:t>
            </a:r>
            <a:r>
              <a:rPr lang="pt-BR" sz="2000" b="1" dirty="0">
                <a:solidFill>
                  <a:schemeClr val="bg1"/>
                </a:solidFill>
              </a:rPr>
              <a:t>7 Hábitos</a:t>
            </a:r>
            <a:r>
              <a:rPr lang="pt-BR" sz="2000" dirty="0">
                <a:solidFill>
                  <a:schemeClr val="bg1"/>
                </a:solidFill>
              </a:rPr>
              <a:t> de Stephen </a:t>
            </a:r>
            <a:r>
              <a:rPr lang="pt-BR" sz="2000" dirty="0" err="1">
                <a:solidFill>
                  <a:schemeClr val="bg1"/>
                </a:solidFill>
              </a:rPr>
              <a:t>Covey</a:t>
            </a:r>
            <a:r>
              <a:rPr lang="pt-BR" sz="2000" dirty="0">
                <a:solidFill>
                  <a:schemeClr val="bg1"/>
                </a:solidFill>
              </a:rPr>
              <a:t> são poderosos tanto para coordenadores quanto para membros de equipe. Ao aplicar esses hábitos, todos podemos nos tornar mais eficazes, melhorar o trabalho em equipe e alcançar resultados excepcionais!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Mídia Online 4" title="OS 7 HÁBITOS DAS PESSOAS ALTAMENTE EFICAZES | por STEPHEN COVEY | RESUMO ANIMADO">
            <a:hlinkClick r:id="" action="ppaction://media"/>
            <a:extLst>
              <a:ext uri="{FF2B5EF4-FFF2-40B4-BE49-F238E27FC236}">
                <a16:creationId xmlns:a16="http://schemas.microsoft.com/office/drawing/2014/main" id="{8FF3FB79-E68B-AEA0-A7E8-F71A9C500FD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1750" y="0"/>
            <a:ext cx="1456531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1309</Words>
  <Application>Microsoft Office PowerPoint</Application>
  <PresentationFormat>Personalizar</PresentationFormat>
  <Paragraphs>112</Paragraphs>
  <Slides>10</Slides>
  <Notes>10</Notes>
  <HiddenSlides>0</HiddenSlides>
  <MMClips>10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Renê Costa</cp:lastModifiedBy>
  <cp:revision>7</cp:revision>
  <dcterms:created xsi:type="dcterms:W3CDTF">2024-11-08T23:47:21Z</dcterms:created>
  <dcterms:modified xsi:type="dcterms:W3CDTF">2025-01-16T02:00:50Z</dcterms:modified>
</cp:coreProperties>
</file>